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6" r:id="rId1"/>
  </p:sldMasterIdLst>
  <p:notesMasterIdLst>
    <p:notesMasterId r:id="rId44"/>
  </p:notesMasterIdLst>
  <p:sldIdLst>
    <p:sldId id="256" r:id="rId2"/>
    <p:sldId id="257" r:id="rId3"/>
    <p:sldId id="258" r:id="rId4"/>
    <p:sldId id="266" r:id="rId5"/>
    <p:sldId id="259" r:id="rId6"/>
    <p:sldId id="263" r:id="rId7"/>
    <p:sldId id="267" r:id="rId8"/>
    <p:sldId id="268" r:id="rId9"/>
    <p:sldId id="271" r:id="rId10"/>
    <p:sldId id="269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85" r:id="rId19"/>
    <p:sldId id="288" r:id="rId20"/>
    <p:sldId id="289" r:id="rId21"/>
    <p:sldId id="291" r:id="rId22"/>
    <p:sldId id="292" r:id="rId23"/>
    <p:sldId id="279" r:id="rId24"/>
    <p:sldId id="294" r:id="rId25"/>
    <p:sldId id="295" r:id="rId26"/>
    <p:sldId id="280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36C2A-0878-459E-BDAA-4B12C803A03F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F4A6F-8D36-470D-8843-450CB3711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F4A6F-8D36-470D-8843-450CB37110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20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F4A6F-8D36-470D-8843-450CB37110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14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F4A6F-8D36-470D-8843-450CB37110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92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F4A6F-8D36-470D-8843-450CB37110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69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F4A6F-8D36-470D-8843-450CB37110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5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F4A6F-8D36-470D-8843-450CB37110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25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F4A6F-8D36-470D-8843-450CB37110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76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F4A6F-8D36-470D-8843-450CB37110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0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F4A6F-8D36-470D-8843-450CB37110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2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05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63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50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627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84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70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0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629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3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8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726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091" y="4576403"/>
            <a:ext cx="7930932" cy="1580090"/>
          </a:xfrm>
        </p:spPr>
        <p:txBody>
          <a:bodyPr>
            <a:noAutofit/>
          </a:bodyPr>
          <a:lstStyle/>
          <a:p>
            <a:r>
              <a:rPr lang="en-US" sz="6600" b="1" dirty="0" smtClean="0"/>
              <a:t>OBJECT DETECTION</a:t>
            </a:r>
            <a:endParaRPr lang="en-US" sz="6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31536" y="4911089"/>
            <a:ext cx="3166978" cy="1562282"/>
          </a:xfrm>
        </p:spPr>
        <p:txBody>
          <a:bodyPr>
            <a:noAutofit/>
          </a:bodyPr>
          <a:lstStyle/>
          <a:p>
            <a:pPr algn="l"/>
            <a:r>
              <a:rPr lang="en-US" sz="2400" b="1" dirty="0" smtClean="0"/>
              <a:t>Sabbiu Shah</a:t>
            </a:r>
          </a:p>
          <a:p>
            <a:pPr algn="l"/>
            <a:r>
              <a:rPr lang="en-US" sz="2400" b="1" dirty="0" smtClean="0"/>
              <a:t>Sagar Adhikari</a:t>
            </a:r>
          </a:p>
          <a:p>
            <a:pPr algn="l"/>
            <a:r>
              <a:rPr lang="en-US" sz="2400" b="1" dirty="0" smtClean="0"/>
              <a:t>Samip Subedi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81"/>
          <a:stretch/>
        </p:blipFill>
        <p:spPr>
          <a:xfrm>
            <a:off x="1422961" y="348714"/>
            <a:ext cx="9386707" cy="391417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348779" y="4911089"/>
            <a:ext cx="0" cy="1439232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61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Object Detection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tx2">
                    <a:lumMod val="10000"/>
                  </a:schemeClr>
                </a:solidFill>
              </a:rPr>
              <a:t>Field of Computer Vision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96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Object Detection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10000"/>
                  </a:schemeClr>
                </a:solidFill>
              </a:rPr>
              <a:t>Focuses on “Where” </a:t>
            </a:r>
          </a:p>
          <a:p>
            <a:r>
              <a:rPr lang="en-US" sz="4000" dirty="0">
                <a:solidFill>
                  <a:schemeClr val="tx2">
                    <a:lumMod val="10000"/>
                  </a:schemeClr>
                </a:solidFill>
              </a:rPr>
              <a:t>rather than “What”</a:t>
            </a:r>
          </a:p>
        </p:txBody>
      </p:sp>
    </p:spTree>
    <p:extLst>
      <p:ext uri="{BB962C8B-B14F-4D97-AF65-F5344CB8AC3E}">
        <p14:creationId xmlns:p14="http://schemas.microsoft.com/office/powerpoint/2010/main" val="160888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14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121" y="4697185"/>
            <a:ext cx="4020457" cy="1879602"/>
          </a:xfrm>
          <a:ln>
            <a:solidFill>
              <a:srgbClr val="FFFF00"/>
            </a:solidFill>
          </a:ln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rgbClr val="FFFF00"/>
                </a:solidFill>
              </a:rPr>
              <a:t>Our</a:t>
            </a:r>
            <a:br>
              <a:rPr lang="en-US" sz="7200" b="1" dirty="0" smtClean="0">
                <a:solidFill>
                  <a:srgbClr val="FFFF00"/>
                </a:solidFill>
              </a:rPr>
            </a:br>
            <a:r>
              <a:rPr lang="en-US" sz="7200" b="1" dirty="0" smtClean="0">
                <a:solidFill>
                  <a:srgbClr val="FFFF00"/>
                </a:solidFill>
              </a:rPr>
              <a:t>Objectives</a:t>
            </a:r>
            <a:endParaRPr lang="en-US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01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Objectives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61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Objectives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46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Objectives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70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Methodology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Feature Descriptor (SIFT)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K-means Clustering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Support Vector Machine (SVM) classifier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Localization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Reinforcement Learning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73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Features Descriptor(SIFT)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Very popular feature Extraction Algorithm proposed by David Lowe in 1999</a:t>
            </a: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Invariant to</a:t>
            </a:r>
          </a:p>
          <a:p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 Scale</a:t>
            </a:r>
          </a:p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Orientation</a:t>
            </a:r>
          </a:p>
          <a:p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 </a:t>
            </a:r>
            <a:r>
              <a:rPr lang="en-US" sz="3600" dirty="0" err="1" smtClean="0">
                <a:solidFill>
                  <a:schemeClr val="tx2">
                    <a:lumMod val="10000"/>
                  </a:schemeClr>
                </a:solidFill>
              </a:rPr>
              <a:t>Ilumination</a:t>
            </a: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3600" dirty="0" err="1" smtClean="0">
                <a:solidFill>
                  <a:schemeClr val="tx2">
                    <a:lumMod val="10000"/>
                  </a:schemeClr>
                </a:solidFill>
              </a:rPr>
              <a:t>ViewPoint</a:t>
            </a: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27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Features Descriptor(SIFT)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61460"/>
            <a:ext cx="12192000" cy="506964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1028" name="Picture 4" descr="http://aishack.in/static/img/tut/sift-octav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1460"/>
            <a:ext cx="6911788" cy="506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73154" y="1761460"/>
            <a:ext cx="430305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5 Scales(Blur Levels) and 4  octaves ideal for the algorithm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Gaussian Blur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7389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Features Descriptor(SIFT)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01800"/>
            <a:ext cx="12192000" cy="50562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76366" y="1761460"/>
            <a:ext cx="631563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Difference between two consecutive Scales to generate </a:t>
            </a:r>
            <a:r>
              <a:rPr lang="en-US" sz="3200" dirty="0" err="1" smtClean="0"/>
              <a:t>DoG</a:t>
            </a:r>
            <a:r>
              <a:rPr lang="en-US" sz="3200" dirty="0" smtClean="0"/>
              <a:t>(Difference of Gaussian) Images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/>
          </a:p>
          <a:p>
            <a:endParaRPr lang="en-US" sz="3600" dirty="0"/>
          </a:p>
        </p:txBody>
      </p:sp>
      <p:pic>
        <p:nvPicPr>
          <p:cNvPr id="2050" name="Picture 2" descr="http://aishack.in/static/img/tut/sift-dog-ide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10" y="1990112"/>
            <a:ext cx="5719856" cy="46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2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1519" y="1300766"/>
            <a:ext cx="4432020" cy="113419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9600" b="1" dirty="0" smtClean="0"/>
              <a:t>Vision</a:t>
            </a:r>
            <a:endParaRPr lang="en-US" sz="96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373745" y="3990544"/>
            <a:ext cx="11339285" cy="707886"/>
            <a:chOff x="373745" y="3475387"/>
            <a:chExt cx="11339285" cy="707886"/>
          </a:xfrm>
        </p:grpSpPr>
        <p:sp>
          <p:nvSpPr>
            <p:cNvPr id="12" name="TextBox 11"/>
            <p:cNvSpPr txBox="1"/>
            <p:nvPr/>
          </p:nvSpPr>
          <p:spPr>
            <a:xfrm>
              <a:off x="373745" y="3475387"/>
              <a:ext cx="3211285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Acquiring</a:t>
              </a:r>
              <a:endPara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12772" y="3475387"/>
              <a:ext cx="3189515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Processing</a:t>
              </a:r>
              <a:endPara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08688" y="3475387"/>
              <a:ext cx="3904342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Understanding</a:t>
              </a:r>
              <a:endPara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074638" y="2586115"/>
            <a:ext cx="7686221" cy="1404425"/>
            <a:chOff x="2074638" y="2586115"/>
            <a:chExt cx="7686221" cy="1404425"/>
          </a:xfrm>
        </p:grpSpPr>
        <p:cxnSp>
          <p:nvCxnSpPr>
            <p:cNvPr id="25" name="Curved Connector 24"/>
            <p:cNvCxnSpPr>
              <a:endCxn id="14" idx="0"/>
            </p:cNvCxnSpPr>
            <p:nvPr/>
          </p:nvCxnSpPr>
          <p:spPr>
            <a:xfrm>
              <a:off x="5792108" y="2586116"/>
              <a:ext cx="3968751" cy="1404421"/>
            </a:xfrm>
            <a:prstGeom prst="curvedConnector2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>
              <a:endCxn id="12" idx="0"/>
            </p:cNvCxnSpPr>
            <p:nvPr/>
          </p:nvCxnSpPr>
          <p:spPr>
            <a:xfrm rot="10800000" flipV="1">
              <a:off x="2074638" y="2586115"/>
              <a:ext cx="3717471" cy="1399105"/>
            </a:xfrm>
            <a:prstGeom prst="curvedConnector2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/>
            <p:cNvCxnSpPr>
              <a:endCxn id="13" idx="0"/>
            </p:cNvCxnSpPr>
            <p:nvPr/>
          </p:nvCxnSpPr>
          <p:spPr>
            <a:xfrm rot="16200000" flipH="1">
              <a:off x="5103434" y="3286443"/>
              <a:ext cx="1399123" cy="9071"/>
            </a:xfrm>
            <a:prstGeom prst="curvedConnector3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35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Features Descriptor(SIFT)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01800"/>
            <a:ext cx="12192000" cy="50562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76366" y="1761460"/>
            <a:ext cx="631563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/>
              <a:t>Locate maxima/minima in </a:t>
            </a:r>
            <a:r>
              <a:rPr lang="en-US" sz="3200" dirty="0" err="1"/>
              <a:t>DoG</a:t>
            </a:r>
            <a:r>
              <a:rPr lang="en-US" sz="3200" dirty="0"/>
              <a:t> </a:t>
            </a:r>
            <a:r>
              <a:rPr lang="en-US" sz="3200" dirty="0" smtClean="0"/>
              <a:t>images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/>
              <a:t>X is marked as a "key point" if it is the greatest or least of all 26 </a:t>
            </a:r>
            <a:r>
              <a:rPr lang="en-US" sz="3200" dirty="0" err="1" smtClean="0"/>
              <a:t>neighbours</a:t>
            </a:r>
            <a:endParaRPr lang="en-US" sz="3200" dirty="0"/>
          </a:p>
          <a:p>
            <a:endParaRPr lang="en-US" sz="3600" dirty="0"/>
          </a:p>
        </p:txBody>
      </p:sp>
      <p:pic>
        <p:nvPicPr>
          <p:cNvPr id="4098" name="Picture 2" descr="http://aishack.in/static/img/tut/sift-maxima-ide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446" y="2232212"/>
            <a:ext cx="3851648" cy="341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22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Features Descriptor(SIFT)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01800"/>
            <a:ext cx="12192000" cy="50562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66970" y="1761460"/>
            <a:ext cx="61250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Creates a </a:t>
            </a:r>
            <a:r>
              <a:rPr lang="en-US" sz="3200" dirty="0"/>
              <a:t>16x16 window around the </a:t>
            </a:r>
            <a:r>
              <a:rPr lang="en-US" sz="3200" dirty="0" err="1"/>
              <a:t>keypoint</a:t>
            </a:r>
            <a:r>
              <a:rPr lang="en-US" sz="3200" dirty="0"/>
              <a:t>. This 16x16 window is broken into sixteen 4x4 windows</a:t>
            </a:r>
            <a:r>
              <a:rPr lang="en-US" sz="3200" dirty="0" smtClean="0"/>
              <a:t>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 Within each 4x4 window, calculates gradients and puts into 8 bin histogram. </a:t>
            </a:r>
            <a:endParaRPr lang="en-US" sz="3200" dirty="0"/>
          </a:p>
          <a:p>
            <a:r>
              <a:rPr lang="en-US" sz="3600" dirty="0" smtClean="0"/>
              <a:t>    </a:t>
            </a:r>
            <a:endParaRPr lang="en-US" sz="3600" dirty="0"/>
          </a:p>
        </p:txBody>
      </p:sp>
      <p:pic>
        <p:nvPicPr>
          <p:cNvPr id="7170" name="Picture 2" descr="http://aishack.in/static/img/tut/sift-finger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3" y="2124922"/>
            <a:ext cx="5849257" cy="410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1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Features Descriptor(SIFT)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01800"/>
            <a:ext cx="12192000" cy="50562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7942" y="1761460"/>
            <a:ext cx="6154058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8 bin histogram for each 4*4 window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16x8=128 numbers to describe a </a:t>
            </a:r>
            <a:r>
              <a:rPr lang="en-US" sz="3200" dirty="0" err="1" smtClean="0"/>
              <a:t>keypoint</a:t>
            </a:r>
            <a:r>
              <a:rPr lang="en-US" sz="3200" dirty="0" smtClean="0"/>
              <a:t>(feature)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Thus each feature point is a 128 dimensional vector.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/>
          </a:p>
          <a:p>
            <a:r>
              <a:rPr lang="en-US" sz="3600" dirty="0" smtClean="0"/>
              <a:t>    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76" y="1993792"/>
            <a:ext cx="5876366" cy="43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1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K-MEANS CLUSTERING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S</a:t>
            </a: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uppose, Number of  training images=200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                Number of feature extracted from each image=100</a:t>
            </a:r>
          </a:p>
          <a:p>
            <a:pPr marL="0" indent="0">
              <a:buNone/>
            </a:pP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Total number of feature points= 200,100.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Very large for computation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Use K-MEANS Clustering</a:t>
            </a: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88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K-MEANS CLUSTERING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 Unsupervised Machine Learning Algorithm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 Creates Bag Of Words Model</a:t>
            </a: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AutoShape 2" descr="http://www.mathworks.com/help/vision/ug/bagoffeatures_visualwordsovervie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4" name="Picture 4" descr="http://www.mathworks.com/help/vision/ug/bagoffeatures_visualwords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4" y="3468915"/>
            <a:ext cx="11451772" cy="306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84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K-MEANS CLUSTERING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61460"/>
            <a:ext cx="12192000" cy="509654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 </a:t>
            </a:r>
          </a:p>
          <a:p>
            <a:pPr marL="0" indent="0">
              <a:buNone/>
            </a:pP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AutoShape 2" descr="http://www.mathworks.com/help/vision/ug/bagoffeatures_visualwordsovervie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https://sites.google.com/site/dataclusteringalgorithms/_/rsrc/1274290220973/k-means-clustering-algorithm/k-means-figure/k-means_fig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861756"/>
            <a:ext cx="7039429" cy="48959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195004" y="1761460"/>
            <a:ext cx="49969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Here K=3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Initially randomly 3 cluster points are chosen.</a:t>
            </a:r>
            <a:endParaRPr lang="en-US" sz="32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In each iteration cluster center becomes more accurate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K=500 (for our purpose)</a:t>
            </a:r>
            <a:endParaRPr lang="en-US" sz="32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6552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BAG OF VISUAL WORDS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5575" y="2049770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Since K=500,  Bag of Words created=500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One histogram for each training image using </a:t>
            </a:r>
            <a:r>
              <a:rPr lang="en-US" sz="3600" dirty="0" err="1" smtClean="0">
                <a:solidFill>
                  <a:schemeClr val="tx2">
                    <a:lumMod val="10000"/>
                  </a:schemeClr>
                </a:solidFill>
              </a:rPr>
              <a:t>BoW</a:t>
            </a: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model.</a:t>
            </a: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12292" name="Picture 4" descr="http://www.mathworks.com/help/vision/ug/bagoffeatures_encodeover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0857"/>
            <a:ext cx="7068457" cy="31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29714" y="3875314"/>
            <a:ext cx="43252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smtClean="0"/>
              <a:t>500 dimensional feature vector for each image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smtClean="0"/>
              <a:t>[9,7,5,4,13,……….]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743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FEATURE HISTOGRAMS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05320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Finally we have single histogram vector for each image of each class.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14338" name="Picture 2" descr="http://www.mathworks.com/help/vision/ug/bagoffeatures_bofclassif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3028877"/>
            <a:ext cx="4789715" cy="305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08913" y="3224090"/>
            <a:ext cx="59508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 smtClean="0"/>
              <a:t>Histograms are normalized to make this process invariant to number of descriptors used 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422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SVM CLASSIFIER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SUPPORT VECTOR MACHINE</a:t>
            </a:r>
          </a:p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sz="6000" dirty="0" smtClean="0">
                <a:solidFill>
                  <a:schemeClr val="tx2">
                    <a:lumMod val="10000"/>
                  </a:schemeClr>
                </a:solidFill>
              </a:rPr>
              <a:t>Why?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Compared to other techniques, we get clearer and more powerful way of learning complex non-linear function.</a:t>
            </a: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75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SVM CLASSIFIER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2251455"/>
            <a:ext cx="91821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1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288" y="371535"/>
            <a:ext cx="2772226" cy="457048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rgbClr val="FFFF00"/>
                </a:solidFill>
                <a:latin typeface="+mj-lt"/>
              </a:rPr>
              <a:t>What we</a:t>
            </a:r>
            <a:r>
              <a:rPr lang="en-US" sz="11500" dirty="0" smtClean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8800" dirty="0" smtClean="0">
                <a:solidFill>
                  <a:srgbClr val="FFFF00"/>
                </a:solidFill>
                <a:latin typeface="+mj-lt"/>
              </a:rPr>
              <a:t>see</a:t>
            </a:r>
            <a:endParaRPr lang="en-US" sz="8800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773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SVM CLASSIFIER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495637" y="4875002"/>
            <a:ext cx="22906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5495637" y="2803236"/>
            <a:ext cx="23092" cy="2071766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160981" y="4875002"/>
            <a:ext cx="1357748" cy="150270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341091" y="5643418"/>
            <a:ext cx="83127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60981" y="5398655"/>
            <a:ext cx="83127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990109" y="5172364"/>
            <a:ext cx="83127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267363" y="4861842"/>
            <a:ext cx="2239820" cy="1821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21349661">
            <a:off x="2905991" y="4575840"/>
            <a:ext cx="161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500 dimension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6096000" y="3112655"/>
            <a:ext cx="92364" cy="6465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248400" y="3265055"/>
            <a:ext cx="92364" cy="6465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400800" y="3417455"/>
            <a:ext cx="92364" cy="6465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553200" y="3569855"/>
            <a:ext cx="92364" cy="6465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913582" y="3469665"/>
            <a:ext cx="92364" cy="6465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065982" y="3622065"/>
            <a:ext cx="92364" cy="6465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218382" y="3774465"/>
            <a:ext cx="92364" cy="6465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715000" y="3704294"/>
            <a:ext cx="92364" cy="6465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67400" y="3856694"/>
            <a:ext cx="92364" cy="6465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86220" y="3662221"/>
            <a:ext cx="92364" cy="646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338620" y="3814621"/>
            <a:ext cx="92364" cy="646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491020" y="3967021"/>
            <a:ext cx="92364" cy="646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643420" y="4119421"/>
            <a:ext cx="92364" cy="646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003802" y="4019231"/>
            <a:ext cx="92364" cy="646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156202" y="4171631"/>
            <a:ext cx="92364" cy="646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308602" y="4324031"/>
            <a:ext cx="92364" cy="646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805220" y="4253860"/>
            <a:ext cx="92364" cy="646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957620" y="4406260"/>
            <a:ext cx="92364" cy="646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171046" y="4130762"/>
            <a:ext cx="92364" cy="64654"/>
          </a:xfrm>
          <a:prstGeom prst="ellipse">
            <a:avLst/>
          </a:prstGeom>
          <a:solidFill>
            <a:srgbClr val="C610A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323446" y="4283162"/>
            <a:ext cx="92364" cy="64654"/>
          </a:xfrm>
          <a:prstGeom prst="ellipse">
            <a:avLst/>
          </a:prstGeom>
          <a:solidFill>
            <a:srgbClr val="C610A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75846" y="4435562"/>
            <a:ext cx="92364" cy="64654"/>
          </a:xfrm>
          <a:prstGeom prst="ellipse">
            <a:avLst/>
          </a:prstGeom>
          <a:solidFill>
            <a:srgbClr val="C610A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628246" y="4587962"/>
            <a:ext cx="92364" cy="64654"/>
          </a:xfrm>
          <a:prstGeom prst="ellipse">
            <a:avLst/>
          </a:prstGeom>
          <a:solidFill>
            <a:srgbClr val="C610A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988628" y="4487772"/>
            <a:ext cx="92364" cy="64654"/>
          </a:xfrm>
          <a:prstGeom prst="ellipse">
            <a:avLst/>
          </a:prstGeom>
          <a:solidFill>
            <a:srgbClr val="C610A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141028" y="4640172"/>
            <a:ext cx="92364" cy="64654"/>
          </a:xfrm>
          <a:prstGeom prst="ellipse">
            <a:avLst/>
          </a:prstGeom>
          <a:solidFill>
            <a:srgbClr val="C610A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93428" y="4792572"/>
            <a:ext cx="92364" cy="64654"/>
          </a:xfrm>
          <a:prstGeom prst="ellipse">
            <a:avLst/>
          </a:prstGeom>
          <a:solidFill>
            <a:srgbClr val="C610A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790046" y="4722401"/>
            <a:ext cx="92364" cy="64654"/>
          </a:xfrm>
          <a:prstGeom prst="ellipse">
            <a:avLst/>
          </a:prstGeom>
          <a:solidFill>
            <a:srgbClr val="C610A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942446" y="4874801"/>
            <a:ext cx="92364" cy="64654"/>
          </a:xfrm>
          <a:prstGeom prst="ellipse">
            <a:avLst/>
          </a:prstGeom>
          <a:solidFill>
            <a:srgbClr val="C610A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76" y="3538218"/>
            <a:ext cx="981075" cy="1571625"/>
          </a:xfrm>
          <a:prstGeom prst="rect">
            <a:avLst/>
          </a:prstGeom>
        </p:spPr>
      </p:pic>
      <p:sp>
        <p:nvSpPr>
          <p:cNvPr id="49" name="Curved Down Arrow 48"/>
          <p:cNvSpPr/>
          <p:nvPr/>
        </p:nvSpPr>
        <p:spPr>
          <a:xfrm rot="604469" flipH="1">
            <a:off x="5979069" y="2320530"/>
            <a:ext cx="3072388" cy="1000524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09902" y="3108089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Label 1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17437" y="3609775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</a:rPr>
              <a:t>Label 2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682505" y="4113986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610AC"/>
                </a:solidFill>
              </a:rPr>
              <a:t>Label 3</a:t>
            </a:r>
            <a:endParaRPr lang="en-US" sz="2400" b="1" dirty="0">
              <a:solidFill>
                <a:srgbClr val="C610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53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5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 animBg="1"/>
      <p:bldP spid="50" grpId="0"/>
      <p:bldP spid="51" grpId="0"/>
      <p:bldP spid="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SVM CLASSIFIER</a:t>
            </a:r>
            <a:endParaRPr lang="en-US" sz="88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2111375"/>
          <a:ext cx="12192000" cy="4746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  <a:gridCol w="3048000"/>
                <a:gridCol w="3048000"/>
              </a:tblGrid>
              <a:tr h="118665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CATEGORIES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LABEL</a:t>
                      </a:r>
                      <a:r>
                        <a:rPr lang="en-US" sz="2800" baseline="0" dirty="0" smtClean="0"/>
                        <a:t> 1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LABEL 2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LABEL 3</a:t>
                      </a:r>
                      <a:endParaRPr lang="en-US" sz="2800" dirty="0"/>
                    </a:p>
                  </a:txBody>
                  <a:tcPr anchor="ctr"/>
                </a:tc>
              </a:tr>
              <a:tr h="118665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CATEGORY 1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00B050"/>
                          </a:solidFill>
                        </a:rPr>
                        <a:t>Positive</a:t>
                      </a:r>
                      <a:r>
                        <a:rPr lang="en-US" sz="2800" baseline="0" dirty="0" smtClean="0">
                          <a:solidFill>
                            <a:srgbClr val="00B050"/>
                          </a:solidFill>
                        </a:rPr>
                        <a:t> Image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0000"/>
                          </a:solidFill>
                        </a:rPr>
                        <a:t>Negative Image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0000"/>
                          </a:solidFill>
                        </a:rPr>
                        <a:t>Negative Image</a:t>
                      </a:r>
                      <a:endParaRPr lang="en-US" sz="2800" dirty="0"/>
                    </a:p>
                  </a:txBody>
                  <a:tcPr anchor="ctr"/>
                </a:tc>
              </a:tr>
              <a:tr h="118665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CATEGORY 2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0000"/>
                          </a:solidFill>
                        </a:rPr>
                        <a:t>Negative Image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rgbClr val="00B050"/>
                          </a:solidFill>
                        </a:rPr>
                        <a:t>Positive</a:t>
                      </a:r>
                      <a:r>
                        <a:rPr lang="en-US" sz="2800" baseline="0" dirty="0" smtClean="0">
                          <a:solidFill>
                            <a:srgbClr val="00B050"/>
                          </a:solidFill>
                        </a:rPr>
                        <a:t> Image</a:t>
                      </a:r>
                      <a:endParaRPr lang="en-US" sz="2800" dirty="0" smtClean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0000"/>
                          </a:solidFill>
                        </a:rPr>
                        <a:t>Negative Image</a:t>
                      </a:r>
                      <a:endParaRPr lang="en-US" sz="2800" dirty="0"/>
                    </a:p>
                  </a:txBody>
                  <a:tcPr anchor="ctr"/>
                </a:tc>
              </a:tr>
              <a:tr h="118665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CATEGORY 3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0000"/>
                          </a:solidFill>
                        </a:rPr>
                        <a:t>Negative Image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0000"/>
                          </a:solidFill>
                        </a:rPr>
                        <a:t>Negative Image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rgbClr val="00B050"/>
                          </a:solidFill>
                        </a:rPr>
                        <a:t>Positive</a:t>
                      </a:r>
                      <a:r>
                        <a:rPr lang="en-US" sz="2800" baseline="0" dirty="0" smtClean="0">
                          <a:solidFill>
                            <a:srgbClr val="00B050"/>
                          </a:solidFill>
                        </a:rPr>
                        <a:t> Image</a:t>
                      </a:r>
                      <a:endParaRPr lang="en-US" sz="2800" dirty="0" smtClean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82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SVM CLASSIFIER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02900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84728" y="2761332"/>
            <a:ext cx="6096000" cy="3429000"/>
            <a:chOff x="2706255" y="2942937"/>
            <a:chExt cx="6096000" cy="34290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6255" y="2942937"/>
              <a:ext cx="6096000" cy="34290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315527" y="6002605"/>
              <a:ext cx="877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X1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48364" y="4288105"/>
              <a:ext cx="544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X2</a:t>
              </a:r>
              <a:endParaRPr lang="en-US" dirty="0"/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2919663" y="2358189"/>
            <a:ext cx="2903621" cy="10908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01550" y="5276007"/>
            <a:ext cx="2794450" cy="6311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02584" y="2694648"/>
            <a:ext cx="593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F1</a:t>
            </a:r>
          </a:p>
          <a:p>
            <a:r>
              <a:rPr lang="en-US" dirty="0" smtClean="0"/>
              <a:t>F2</a:t>
            </a:r>
          </a:p>
          <a:p>
            <a:r>
              <a:rPr lang="en-US" dirty="0" smtClean="0"/>
              <a:t>F3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Fm</a:t>
            </a:r>
            <a:endParaRPr lang="en-US" dirty="0" smtClean="0"/>
          </a:p>
          <a:p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234567" y="3449053"/>
            <a:ext cx="3172078" cy="1097736"/>
            <a:chOff x="6667837" y="3252998"/>
            <a:chExt cx="3172078" cy="1097736"/>
          </a:xfrm>
        </p:grpSpPr>
        <p:sp>
          <p:nvSpPr>
            <p:cNvPr id="23" name="TextBox 22"/>
            <p:cNvSpPr txBox="1"/>
            <p:nvPr/>
          </p:nvSpPr>
          <p:spPr>
            <a:xfrm>
              <a:off x="6667837" y="3252998"/>
              <a:ext cx="3172078" cy="1097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</a:t>
              </a:r>
              <a:r>
                <a:rPr lang="en-US" baseline="-25000" dirty="0" smtClean="0"/>
                <a:t>i </a:t>
              </a:r>
              <a:r>
                <a:rPr lang="en-US" dirty="0" smtClean="0"/>
                <a:t>= </a:t>
              </a:r>
              <a:r>
                <a:rPr lang="en-US" dirty="0" err="1" smtClean="0"/>
                <a:t>exp</a:t>
              </a:r>
              <a:r>
                <a:rPr lang="en-US" dirty="0" smtClean="0"/>
                <a:t> </a:t>
              </a:r>
              <a:r>
                <a:rPr lang="en-US" sz="7200" baseline="-25000" dirty="0" smtClean="0"/>
                <a:t>(</a:t>
              </a:r>
              <a:r>
                <a:rPr lang="en-US" dirty="0" smtClean="0"/>
                <a:t> - || x – l</a:t>
              </a:r>
              <a:r>
                <a:rPr lang="en-US" baseline="30000" dirty="0" smtClean="0"/>
                <a:t>(</a:t>
              </a:r>
              <a:r>
                <a:rPr lang="en-US" baseline="30000" dirty="0" err="1" smtClean="0"/>
                <a:t>i</a:t>
              </a:r>
              <a:r>
                <a:rPr lang="en-US" baseline="30000" dirty="0" smtClean="0"/>
                <a:t>)</a:t>
              </a:r>
              <a:r>
                <a:rPr lang="en-US" dirty="0" smtClean="0"/>
                <a:t> ||</a:t>
              </a:r>
              <a:r>
                <a:rPr lang="en-US" baseline="30000" dirty="0" smtClean="0"/>
                <a:t>2 </a:t>
              </a:r>
              <a:r>
                <a:rPr lang="en-US" sz="8000" baseline="-25000" dirty="0" smtClean="0"/>
                <a:t>)</a:t>
              </a:r>
              <a:endParaRPr lang="en-US" baseline="-25000" dirty="0" smtClean="0"/>
            </a:p>
            <a:p>
              <a:endParaRPr lang="en-US" baseline="-25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1959" y="3981402"/>
              <a:ext cx="8996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 </a:t>
              </a:r>
              <a:r>
                <a:rPr lang="en-US" dirty="0" smtClean="0">
                  <a:sym typeface="Mathematica1" panose="05000502060100000001" pitchFamily="2" charset="2"/>
                </a:rPr>
                <a:t></a:t>
              </a:r>
              <a:r>
                <a:rPr lang="en-US" baseline="30000" dirty="0" smtClean="0">
                  <a:sym typeface="Mathematica1" panose="05000502060100000001" pitchFamily="2" charset="2"/>
                </a:rPr>
                <a:t>2</a:t>
              </a:r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746326" y="4009516"/>
              <a:ext cx="125201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89788" y="2936261"/>
            <a:ext cx="2783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Similarity of features (x) with landmarks (l),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132435" y="4753523"/>
            <a:ext cx="4207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x </a:t>
            </a:r>
            <a:r>
              <a:rPr lang="en-US" dirty="0" smtClean="0">
                <a:sym typeface="Mathematica1" panose="05000502060100000001" pitchFamily="2" charset="2"/>
              </a:rPr>
              <a:t> l(</a:t>
            </a:r>
            <a:r>
              <a:rPr lang="en-US" dirty="0" err="1" smtClean="0">
                <a:sym typeface="Mathematica1" panose="05000502060100000001" pitchFamily="2" charset="2"/>
              </a:rPr>
              <a:t>i</a:t>
            </a:r>
            <a:r>
              <a:rPr lang="en-US" dirty="0" smtClean="0">
                <a:sym typeface="Mathematica1" panose="05000502060100000001" pitchFamily="2" charset="2"/>
              </a:rPr>
              <a:t>),</a:t>
            </a:r>
          </a:p>
          <a:p>
            <a:r>
              <a:rPr lang="en-US" dirty="0">
                <a:sym typeface="Mathematica1" panose="05000502060100000001" pitchFamily="2" charset="2"/>
              </a:rPr>
              <a:t>	</a:t>
            </a:r>
            <a:r>
              <a:rPr lang="en-US" dirty="0" smtClean="0">
                <a:sym typeface="Mathematica1" panose="05000502060100000001" pitchFamily="2" charset="2"/>
              </a:rPr>
              <a:t>F = </a:t>
            </a:r>
            <a:r>
              <a:rPr lang="en-US" dirty="0" err="1" smtClean="0">
                <a:sym typeface="Mathematica1" panose="05000502060100000001" pitchFamily="2" charset="2"/>
              </a:rPr>
              <a:t>exp</a:t>
            </a:r>
            <a:r>
              <a:rPr lang="en-US" dirty="0" smtClean="0">
                <a:sym typeface="Mathematica1" panose="05000502060100000001" pitchFamily="2" charset="2"/>
              </a:rPr>
              <a:t> (0) = 1</a:t>
            </a:r>
          </a:p>
          <a:p>
            <a:endParaRPr lang="en-US" dirty="0">
              <a:sym typeface="Mathematica1" panose="05000502060100000001" pitchFamily="2" charset="2"/>
            </a:endParaRPr>
          </a:p>
          <a:p>
            <a:r>
              <a:rPr lang="en-US" dirty="0" smtClean="0">
                <a:sym typeface="Mathematica1" panose="05000502060100000001" pitchFamily="2" charset="2"/>
              </a:rPr>
              <a:t>If x is far away from l(</a:t>
            </a:r>
            <a:r>
              <a:rPr lang="en-US" dirty="0" err="1" smtClean="0">
                <a:sym typeface="Mathematica1" panose="05000502060100000001" pitchFamily="2" charset="2"/>
              </a:rPr>
              <a:t>i</a:t>
            </a:r>
            <a:r>
              <a:rPr lang="en-US" dirty="0" smtClean="0">
                <a:sym typeface="Mathematica1" panose="05000502060100000001" pitchFamily="2" charset="2"/>
              </a:rPr>
              <a:t>)</a:t>
            </a:r>
          </a:p>
          <a:p>
            <a:r>
              <a:rPr lang="en-US" dirty="0">
                <a:sym typeface="Mathematica1" panose="05000502060100000001" pitchFamily="2" charset="2"/>
              </a:rPr>
              <a:t>	</a:t>
            </a:r>
            <a:r>
              <a:rPr lang="en-US" dirty="0" smtClean="0">
                <a:sym typeface="Mathematica1" panose="05000502060100000001" pitchFamily="2" charset="2"/>
              </a:rPr>
              <a:t>F = </a:t>
            </a:r>
            <a:r>
              <a:rPr lang="en-US" dirty="0" err="1" smtClean="0">
                <a:sym typeface="Mathematica1" panose="05000502060100000001" pitchFamily="2" charset="2"/>
              </a:rPr>
              <a:t>exp</a:t>
            </a:r>
            <a:r>
              <a:rPr lang="en-US" dirty="0" smtClean="0">
                <a:sym typeface="Mathematica1" panose="05000502060100000001" pitchFamily="2" charset="2"/>
              </a:rPr>
              <a:t> (large no.)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41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/>
      <p:bldP spid="28" grpId="0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SVM CLASSIFIER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519" y="3032505"/>
            <a:ext cx="4086225" cy="29051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410011" y="3186253"/>
            <a:ext cx="3484403" cy="722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556234" y="4995725"/>
            <a:ext cx="39288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91519" y="3032505"/>
            <a:ext cx="22172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Mathematica1" panose="05000502060100000001" pitchFamily="2" charset="2"/>
              </a:rPr>
              <a:t>F </a:t>
            </a:r>
            <a:r>
              <a:rPr lang="en-US" sz="2800" dirty="0" smtClean="0">
                <a:sym typeface="Mathematica1" panose="05000502060100000001" pitchFamily="2" charset="2"/>
              </a:rPr>
              <a:t>	= </a:t>
            </a:r>
            <a:r>
              <a:rPr lang="en-US" sz="2800" dirty="0" err="1">
                <a:sym typeface="Mathematica1" panose="05000502060100000001" pitchFamily="2" charset="2"/>
              </a:rPr>
              <a:t>exp</a:t>
            </a:r>
            <a:r>
              <a:rPr lang="en-US" sz="2800" dirty="0">
                <a:sym typeface="Mathematica1" panose="05000502060100000001" pitchFamily="2" charset="2"/>
              </a:rPr>
              <a:t> (0) </a:t>
            </a:r>
            <a:r>
              <a:rPr lang="en-US" sz="2800" dirty="0" smtClean="0">
                <a:sym typeface="Mathematica1" panose="05000502060100000001" pitchFamily="2" charset="2"/>
              </a:rPr>
              <a:t>     	= 1</a:t>
            </a:r>
            <a:endParaRPr lang="en-US" sz="2800" dirty="0">
              <a:sym typeface="Mathematica1" panose="05000502060100000001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8487" y="4828821"/>
            <a:ext cx="32449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Mathematica1" panose="05000502060100000001" pitchFamily="2" charset="2"/>
              </a:rPr>
              <a:t>F </a:t>
            </a:r>
            <a:r>
              <a:rPr lang="en-US" sz="2800" dirty="0" smtClean="0">
                <a:sym typeface="Mathematica1" panose="05000502060100000001" pitchFamily="2" charset="2"/>
              </a:rPr>
              <a:t>	= </a:t>
            </a:r>
            <a:r>
              <a:rPr lang="en-US" sz="2800" dirty="0" err="1">
                <a:sym typeface="Mathematica1" panose="05000502060100000001" pitchFamily="2" charset="2"/>
              </a:rPr>
              <a:t>exp</a:t>
            </a:r>
            <a:r>
              <a:rPr lang="en-US" sz="2800" dirty="0">
                <a:sym typeface="Mathematica1" panose="05000502060100000001" pitchFamily="2" charset="2"/>
              </a:rPr>
              <a:t> (large no.) </a:t>
            </a:r>
            <a:endParaRPr lang="en-US" sz="2800" dirty="0" smtClean="0">
              <a:sym typeface="Mathematica1" panose="05000502060100000001" pitchFamily="2" charset="2"/>
            </a:endParaRPr>
          </a:p>
          <a:p>
            <a:r>
              <a:rPr lang="en-US" sz="2800" dirty="0">
                <a:sym typeface="Mathematica1" panose="05000502060100000001" pitchFamily="2" charset="2"/>
              </a:rPr>
              <a:t>	</a:t>
            </a:r>
            <a:r>
              <a:rPr lang="en-US" sz="2800" dirty="0" smtClean="0">
                <a:sym typeface="Mathematica1" panose="05000502060100000001" pitchFamily="2" charset="2"/>
              </a:rPr>
              <a:t>= </a:t>
            </a:r>
            <a:r>
              <a:rPr lang="en-US" sz="2800" dirty="0">
                <a:sym typeface="Mathematica1" panose="05000502060100000001" pitchFamily="2" charset="2"/>
              </a:rPr>
              <a:t>0</a:t>
            </a:r>
            <a:endParaRPr lang="en-US" sz="2800" dirty="0"/>
          </a:p>
          <a:p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1100517" y="6082999"/>
            <a:ext cx="8189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Varying the value of sigma controls variance.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9909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SVM CLASSIFIER</a:t>
            </a:r>
            <a:endParaRPr lang="en-US" sz="8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2112136"/>
                <a:ext cx="12192000" cy="4745864"/>
              </a:xfr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4000" dirty="0" smtClean="0">
                    <a:solidFill>
                      <a:schemeClr val="tx2">
                        <a:lumMod val="10000"/>
                      </a:schemeClr>
                    </a:solidFill>
                  </a:rPr>
                  <a:t>Cost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40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40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sym typeface="Mathematica1" panose="05000502060100000001" pitchFamily="2" charset="2"/>
                            </a:rPr>
                            <m:t> 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𝑐𝑜𝑠𝑡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sym typeface="Mathematica1" panose="05000502060100000001" pitchFamily="2" charset="2"/>
                                        </a:rPr>
                                        <m:t>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sPre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𝑐𝑜𝑠𝑡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Mathematica1" panose="05000502060100000001" pitchFamily="2" charset="2"/>
                                </a:rPr>
                                <m:t>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Mathematica1" panose="05000502060100000001" pitchFamily="2" charset="2"/>
                                    </a:rPr>
                                    <m:t>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000" b="0" dirty="0" smtClean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4000" b="0" dirty="0" smtClean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>
                  <a:buFontTx/>
                  <a:buChar char="-"/>
                </a:pPr>
                <a:r>
                  <a:rPr lang="en-US" sz="4000" dirty="0" smtClean="0">
                    <a:solidFill>
                      <a:schemeClr val="tx2">
                        <a:lumMod val="10000"/>
                      </a:schemeClr>
                    </a:solidFill>
                  </a:rPr>
                  <a:t>Training Models for each category is obtained.</a:t>
                </a:r>
              </a:p>
              <a:p>
                <a:pPr>
                  <a:buFontTx/>
                  <a:buChar char="-"/>
                </a:pPr>
                <a:r>
                  <a:rPr lang="en-US" sz="4000" dirty="0" smtClean="0">
                    <a:solidFill>
                      <a:schemeClr val="tx2">
                        <a:lumMod val="10000"/>
                      </a:schemeClr>
                    </a:solidFill>
                  </a:rPr>
                  <a:t>C is the parameter that controls regularization.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112136"/>
                <a:ext cx="12192000" cy="4745864"/>
              </a:xfrm>
              <a:blipFill rotWithShape="0">
                <a:blip r:embed="rId2"/>
                <a:stretch>
                  <a:fillRect l="-1799" t="-3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209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SVM CLASSIFIER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Finally, we will get models for each category.</a:t>
            </a: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1026" name="Picture 2" descr="http://courses.media.mit.edu/2006fall/mas622j/Projects/aisen-project/boaa-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119" y="2799958"/>
            <a:ext cx="609600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50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SMO </a:t>
            </a:r>
            <a:endParaRPr lang="en-US" sz="8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2112136"/>
                <a:ext cx="12192000" cy="4745864"/>
              </a:xfr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4000" dirty="0" smtClean="0">
                    <a:solidFill>
                      <a:schemeClr val="tx2">
                        <a:lumMod val="10000"/>
                      </a:schemeClr>
                    </a:solidFill>
                  </a:rPr>
                  <a:t>Sequential Minimal Optimization</a:t>
                </a:r>
              </a:p>
              <a:p>
                <a:pPr marL="0" indent="0">
                  <a:buNone/>
                </a:pPr>
                <a:r>
                  <a:rPr lang="en-US" sz="4000" dirty="0" smtClean="0">
                    <a:solidFill>
                      <a:schemeClr val="tx2">
                        <a:lumMod val="10000"/>
                      </a:schemeClr>
                    </a:solidFill>
                  </a:rPr>
                  <a:t>It </a:t>
                </a:r>
                <a:r>
                  <a:rPr lang="en-US" sz="4000" dirty="0" smtClean="0">
                    <a:solidFill>
                      <a:schemeClr val="tx2">
                        <a:lumMod val="10000"/>
                      </a:schemeClr>
                    </a:solidFill>
                  </a:rPr>
                  <a:t>gives an efficient way of solving the</a:t>
                </a:r>
                <a:r>
                  <a:rPr lang="en-US" sz="4000" dirty="0" smtClean="0">
                    <a:solidFill>
                      <a:schemeClr val="tx2">
                        <a:lumMod val="10000"/>
                      </a:schemeClr>
                    </a:solidFill>
                  </a:rPr>
                  <a:t> dual problem of the SVM optimization problem.</a:t>
                </a:r>
              </a:p>
              <a:p>
                <a:pPr marL="0" indent="0">
                  <a:buNone/>
                </a:pPr>
                <a:endParaRPr lang="en-US" sz="400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/>
                        <m:t>f</m:t>
                      </m:r>
                      <m:d>
                        <m:dPr>
                          <m:ctrlPr>
                            <a:rPr lang="en-US" sz="4000" i="1"/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4000"/>
                            <m:t>x</m:t>
                          </m:r>
                        </m:e>
                      </m:d>
                      <m:r>
                        <m:rPr>
                          <m:nor/>
                        </m:rPr>
                        <a:rPr lang="en-US" sz="4000"/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4000" i="1"/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sz="4000"/>
                            <m:t>i</m:t>
                          </m:r>
                          <m:r>
                            <m:rPr>
                              <m:nor/>
                            </m:rPr>
                            <a:rPr lang="en-US" sz="4000"/>
                            <m:t>=1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4000"/>
                            <m:t>m</m:t>
                          </m:r>
                        </m:sup>
                        <m:e>
                          <m:sSub>
                            <m:sSubPr>
                              <m:ctrlPr>
                                <a:rPr lang="en-US" sz="4000" i="1"/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4000"/>
                                <m:t>α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4000"/>
                                <m:t>i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000" i="1"/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4000"/>
                                <m:t>y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4000" i="1"/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4000"/>
                                    <m:t>i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nor/>
                            </m:rPr>
                            <a:rPr lang="en-US" sz="4000"/>
                            <m:t>k</m:t>
                          </m:r>
                          <m:d>
                            <m:dPr>
                              <m:ctrlPr>
                                <a:rPr lang="en-US" sz="4000" i="1"/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000" i="1"/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4000"/>
                                    <m:t>x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4000" i="1"/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4000"/>
                                        <m:t>i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4000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4000"/>
                                <m:t>x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4000"/>
                            <m:t>+</m:t>
                          </m:r>
                          <m:r>
                            <m:rPr>
                              <m:nor/>
                            </m:rPr>
                            <a:rPr lang="en-US" sz="4000"/>
                            <m:t>b</m:t>
                          </m:r>
                        </m:e>
                      </m:nary>
                    </m:oMath>
                  </m:oMathPara>
                </a14:m>
                <a:endParaRPr lang="en-US" sz="400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112136"/>
                <a:ext cx="12192000" cy="4745864"/>
              </a:xfrm>
              <a:blipFill rotWithShape="0">
                <a:blip r:embed="rId2"/>
                <a:stretch>
                  <a:fillRect l="-1749" t="-3590" r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>
            <a:off x="7112899" y="4118846"/>
            <a:ext cx="1626499" cy="825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47490" y="3924637"/>
            <a:ext cx="27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Kernel Function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198499" y="5656333"/>
            <a:ext cx="2209126" cy="720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53281" y="5988106"/>
            <a:ext cx="3188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for positive image</a:t>
            </a:r>
          </a:p>
          <a:p>
            <a:r>
              <a:rPr lang="en-US" dirty="0" smtClean="0"/>
              <a:t>-1 for negative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7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LOCALIZATION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37" y="3077692"/>
            <a:ext cx="3769318" cy="2486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4" y="3077692"/>
            <a:ext cx="3769318" cy="2486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786" y="3077692"/>
            <a:ext cx="3769317" cy="248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7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LOCALIZATION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083" y="5536862"/>
            <a:ext cx="756759" cy="655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3141620"/>
            <a:ext cx="3977868" cy="2623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083" y="2547635"/>
            <a:ext cx="631698" cy="593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576" y="3370276"/>
            <a:ext cx="556320" cy="8546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59" y="4453569"/>
            <a:ext cx="882355" cy="83466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7048163" y="2802878"/>
            <a:ext cx="576396" cy="338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941765" y="3797594"/>
            <a:ext cx="793318" cy="94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949668" y="4992932"/>
            <a:ext cx="674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941765" y="5765519"/>
            <a:ext cx="793318" cy="182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0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000" b="1" dirty="0" smtClean="0"/>
              <a:t>TESTING</a:t>
            </a:r>
            <a:endParaRPr lang="en-US" sz="8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SIFT Descriptors extraction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Nearest Cluster Centers for each Descriptors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Bag of Visual Words Histogram Generation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Normalization of Histogram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Prediction of image with the previously trained model</a:t>
            </a:r>
          </a:p>
        </p:txBody>
      </p:sp>
    </p:spTree>
    <p:extLst>
      <p:ext uri="{BB962C8B-B14F-4D97-AF65-F5344CB8AC3E}">
        <p14:creationId xmlns:p14="http://schemas.microsoft.com/office/powerpoint/2010/main" val="18889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763" b="6344"/>
          <a:stretch/>
        </p:blipFill>
        <p:spPr>
          <a:xfrm>
            <a:off x="116115" y="101598"/>
            <a:ext cx="11976406" cy="65749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8321501" y="3389084"/>
            <a:ext cx="3652786" cy="3139321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rgbClr val="FFFF00"/>
                </a:solidFill>
              </a:rPr>
              <a:t>What Computer sees</a:t>
            </a:r>
            <a:endParaRPr lang="en-US" sz="6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06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000" b="1" dirty="0" smtClean="0"/>
              <a:t>TESTING</a:t>
            </a:r>
            <a:endParaRPr lang="en-US" sz="8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28320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13" y="3803682"/>
            <a:ext cx="887086" cy="136277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942088" y="3123526"/>
            <a:ext cx="2783661" cy="833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982549" y="4485067"/>
            <a:ext cx="2824120" cy="14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998733" y="5166453"/>
            <a:ext cx="2872672" cy="6112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20614925">
            <a:off x="1942964" y="3280907"/>
            <a:ext cx="2308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Trained Model for coin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1433829">
            <a:off x="1900189" y="4187523"/>
            <a:ext cx="27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Trained Model for </a:t>
            </a:r>
            <a:r>
              <a:rPr lang="en-US" dirty="0" err="1" smtClean="0"/>
              <a:t>pendrive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719477">
            <a:off x="2113503" y="5432445"/>
            <a:ext cx="231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Trained Model for keys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71405" y="2856488"/>
            <a:ext cx="115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0.0010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25279" y="4253682"/>
            <a:ext cx="115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0.0999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73104" y="5593047"/>
            <a:ext cx="115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-0.0132</a:t>
            </a:r>
            <a:endParaRPr lang="en-US" dirty="0"/>
          </a:p>
        </p:txBody>
      </p:sp>
      <p:sp>
        <p:nvSpPr>
          <p:cNvPr id="18" name="Right Brace 17"/>
          <p:cNvSpPr/>
          <p:nvPr/>
        </p:nvSpPr>
        <p:spPr>
          <a:xfrm>
            <a:off x="6279419" y="3041154"/>
            <a:ext cx="396510" cy="260972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725749" y="2299269"/>
            <a:ext cx="1273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scores</a:t>
            </a:r>
            <a:endParaRPr lang="en-US" sz="3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825083" y="4038239"/>
            <a:ext cx="4363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Max value is for </a:t>
            </a:r>
            <a:r>
              <a:rPr lang="en-US" sz="3200" dirty="0" err="1" smtClean="0"/>
              <a:t>Pendrive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02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2" grpId="0"/>
      <p:bldP spid="13" grpId="0"/>
      <p:bldP spid="14" grpId="0"/>
      <p:bldP spid="16" grpId="0"/>
      <p:bldP spid="17" grpId="0"/>
      <p:bldP spid="18" grpId="0" animBg="1"/>
      <p:bldP spid="19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000" b="1" dirty="0" smtClean="0"/>
              <a:t>REINFORCEMENT LEARNING</a:t>
            </a:r>
            <a:endParaRPr lang="en-US" sz="8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4" y="2112136"/>
            <a:ext cx="3935444" cy="2692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414" y="2112136"/>
            <a:ext cx="4861457" cy="26922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871" y="2112136"/>
            <a:ext cx="3715129" cy="26986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3411" y="5155097"/>
            <a:ext cx="10615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 ask user to correct the mistakes and improve the training model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000" b="1" dirty="0" smtClean="0"/>
              <a:t>REINFORCEMENT LEARNING</a:t>
            </a:r>
            <a:endParaRPr lang="en-US" sz="8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515" y="2336011"/>
            <a:ext cx="6638325" cy="42981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9629" y="2336011"/>
            <a:ext cx="50790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Its category label is stored.</a:t>
            </a:r>
          </a:p>
          <a:p>
            <a:endParaRPr lang="en-US" sz="2800" dirty="0" smtClean="0"/>
          </a:p>
          <a:p>
            <a:r>
              <a:rPr lang="en-US" sz="2800" dirty="0" smtClean="0"/>
              <a:t>Clustering its features along with training images.</a:t>
            </a:r>
          </a:p>
          <a:p>
            <a:endParaRPr lang="en-US" sz="2800" dirty="0"/>
          </a:p>
          <a:p>
            <a:r>
              <a:rPr lang="en-US" sz="2800" dirty="0" smtClean="0"/>
              <a:t>Train the model using SVM.</a:t>
            </a:r>
          </a:p>
          <a:p>
            <a:endParaRPr lang="en-US" sz="2800" dirty="0"/>
          </a:p>
          <a:p>
            <a:r>
              <a:rPr lang="en-US" sz="2800" dirty="0" smtClean="0"/>
              <a:t>Update the model.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101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89" b="10261"/>
          <a:stretch/>
        </p:blipFill>
        <p:spPr>
          <a:xfrm>
            <a:off x="0" y="0"/>
            <a:ext cx="12192000" cy="69151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66428" y="4356552"/>
            <a:ext cx="4807858" cy="2290990"/>
          </a:xfrm>
          <a:ln>
            <a:solidFill>
              <a:srgbClr val="FFFF00"/>
            </a:solidFill>
          </a:ln>
        </p:spPr>
        <p:txBody>
          <a:bodyPr>
            <a:normAutofit fontScale="90000"/>
          </a:bodyPr>
          <a:lstStyle/>
          <a:p>
            <a:pPr algn="r"/>
            <a:r>
              <a:rPr lang="en-US" sz="8800" b="1" dirty="0" smtClean="0">
                <a:solidFill>
                  <a:srgbClr val="FFFF00"/>
                </a:solidFill>
              </a:rPr>
              <a:t>Computer Vision</a:t>
            </a:r>
            <a:endParaRPr lang="en-US" sz="8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6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Computer Vision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Task that </a:t>
            </a:r>
            <a:r>
              <a:rPr lang="en-US" sz="4000" dirty="0">
                <a:solidFill>
                  <a:schemeClr val="tx2">
                    <a:lumMod val="10000"/>
                  </a:schemeClr>
                </a:solidFill>
              </a:rPr>
              <a:t>include methods </a:t>
            </a: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for </a:t>
            </a:r>
            <a:r>
              <a:rPr lang="en-US" sz="4000" b="1" dirty="0" smtClean="0">
                <a:solidFill>
                  <a:schemeClr val="tx2">
                    <a:lumMod val="10000"/>
                  </a:schemeClr>
                </a:solidFill>
              </a:rPr>
              <a:t>Acquiring</a:t>
            </a: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en-US" sz="4000" b="1" dirty="0" smtClean="0">
                <a:solidFill>
                  <a:schemeClr val="tx2">
                    <a:lumMod val="10000"/>
                  </a:schemeClr>
                </a:solidFill>
              </a:rPr>
              <a:t>processing</a:t>
            </a: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and </a:t>
            </a:r>
            <a:r>
              <a:rPr lang="en-US" sz="4000" b="1" dirty="0" smtClean="0">
                <a:solidFill>
                  <a:schemeClr val="tx2">
                    <a:lumMod val="10000"/>
                  </a:schemeClr>
                </a:solidFill>
              </a:rPr>
              <a:t>understanding</a:t>
            </a: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digital images by Computer.</a:t>
            </a:r>
          </a:p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40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Computer Vision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Based on Numerical </a:t>
            </a:r>
            <a:r>
              <a:rPr lang="en-US" sz="4000" dirty="0">
                <a:solidFill>
                  <a:schemeClr val="tx2">
                    <a:lumMod val="10000"/>
                  </a:schemeClr>
                </a:solidFill>
              </a:rPr>
              <a:t>or </a:t>
            </a: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Symbolic </a:t>
            </a:r>
            <a:r>
              <a:rPr lang="en-US" sz="4000" dirty="0">
                <a:solidFill>
                  <a:schemeClr val="tx2">
                    <a:lumMod val="10000"/>
                  </a:schemeClr>
                </a:solidFill>
              </a:rPr>
              <a:t>information.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5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Computer Vision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55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394" b="1313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371" y="4659085"/>
            <a:ext cx="4020457" cy="1879602"/>
          </a:xfrm>
          <a:ln>
            <a:solidFill>
              <a:srgbClr val="FFFF00"/>
            </a:solidFill>
          </a:ln>
        </p:spPr>
        <p:txBody>
          <a:bodyPr>
            <a:noAutofit/>
          </a:bodyPr>
          <a:lstStyle/>
          <a:p>
            <a:pPr algn="r"/>
            <a:r>
              <a:rPr lang="en-US" sz="7200" b="1" dirty="0" smtClean="0">
                <a:solidFill>
                  <a:srgbClr val="FFFF00"/>
                </a:solidFill>
              </a:rPr>
              <a:t>Object </a:t>
            </a:r>
            <a:br>
              <a:rPr lang="en-US" sz="7200" b="1" dirty="0" smtClean="0">
                <a:solidFill>
                  <a:srgbClr val="FFFF00"/>
                </a:solidFill>
              </a:rPr>
            </a:br>
            <a:r>
              <a:rPr lang="en-US" sz="7200" b="1" dirty="0" smtClean="0">
                <a:solidFill>
                  <a:srgbClr val="FFFF00"/>
                </a:solidFill>
              </a:rPr>
              <a:t>Detection</a:t>
            </a:r>
            <a:endParaRPr lang="en-US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38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1732</TotalTime>
  <Words>664</Words>
  <Application>Microsoft Office PowerPoint</Application>
  <PresentationFormat>Widescreen</PresentationFormat>
  <Paragraphs>272</Paragraphs>
  <Slides>42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Mathematica1</vt:lpstr>
      <vt:lpstr>Wingdings</vt:lpstr>
      <vt:lpstr>Office Theme</vt:lpstr>
      <vt:lpstr>OBJECT DETECTION</vt:lpstr>
      <vt:lpstr>Vision</vt:lpstr>
      <vt:lpstr>PowerPoint Presentation</vt:lpstr>
      <vt:lpstr>PowerPoint Presentation</vt:lpstr>
      <vt:lpstr>Computer Vision</vt:lpstr>
      <vt:lpstr>Computer Vision</vt:lpstr>
      <vt:lpstr>Computer Vision</vt:lpstr>
      <vt:lpstr>Computer Vision</vt:lpstr>
      <vt:lpstr>Object  Detection</vt:lpstr>
      <vt:lpstr>Object Detection</vt:lpstr>
      <vt:lpstr>Object Detection</vt:lpstr>
      <vt:lpstr>Our Objectives</vt:lpstr>
      <vt:lpstr>Objectives</vt:lpstr>
      <vt:lpstr>Objectives</vt:lpstr>
      <vt:lpstr>Objectives</vt:lpstr>
      <vt:lpstr>Methodology</vt:lpstr>
      <vt:lpstr>Features Descriptor(SIFT)</vt:lpstr>
      <vt:lpstr>Features Descriptor(SIFT)</vt:lpstr>
      <vt:lpstr>Features Descriptor(SIFT)</vt:lpstr>
      <vt:lpstr>Features Descriptor(SIFT)</vt:lpstr>
      <vt:lpstr>Features Descriptor(SIFT)</vt:lpstr>
      <vt:lpstr>Features Descriptor(SIFT)</vt:lpstr>
      <vt:lpstr>K-MEANS CLUSTERING</vt:lpstr>
      <vt:lpstr>K-MEANS CLUSTERING</vt:lpstr>
      <vt:lpstr>K-MEANS CLUSTERING</vt:lpstr>
      <vt:lpstr>BAG OF VISUAL WORDS</vt:lpstr>
      <vt:lpstr>FEATURE HISTOGRAMS</vt:lpstr>
      <vt:lpstr>SVM CLASSIFIER</vt:lpstr>
      <vt:lpstr>SVM CLASSIFIER</vt:lpstr>
      <vt:lpstr>SVM CLASSIFIER</vt:lpstr>
      <vt:lpstr>SVM CLASSIFIER</vt:lpstr>
      <vt:lpstr>SVM CLASSIFIER</vt:lpstr>
      <vt:lpstr>SVM CLASSIFIER</vt:lpstr>
      <vt:lpstr>SVM CLASSIFIER</vt:lpstr>
      <vt:lpstr>SVM CLASSIFIER</vt:lpstr>
      <vt:lpstr>SMO </vt:lpstr>
      <vt:lpstr>LOCALIZATION</vt:lpstr>
      <vt:lpstr>LOCALIZATION</vt:lpstr>
      <vt:lpstr>TESTING</vt:lpstr>
      <vt:lpstr>TESTING</vt:lpstr>
      <vt:lpstr>REINFORCEMENT LEARNING</vt:lpstr>
      <vt:lpstr>REINFORCEMENT LEARNING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</dc:title>
  <dc:creator>Samip Subedi</dc:creator>
  <cp:lastModifiedBy>Sabbiu Shah</cp:lastModifiedBy>
  <cp:revision>78</cp:revision>
  <dcterms:created xsi:type="dcterms:W3CDTF">2016-08-18T07:46:40Z</dcterms:created>
  <dcterms:modified xsi:type="dcterms:W3CDTF">2016-08-21T19:43:49Z</dcterms:modified>
</cp:coreProperties>
</file>